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6" r:id="rId2"/>
    <p:sldId id="267" r:id="rId3"/>
    <p:sldId id="268" r:id="rId4"/>
    <p:sldId id="269" r:id="rId5"/>
    <p:sldId id="270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77460C-3594-4019-B0C9-6A968E6D6EE5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3BE30B-C976-49B2-9D62-E7C9419482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7851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B1B143-CA0C-4B32-9737-A8FF390BDF74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4248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F44D5-2DD6-243A-81A4-EA5CFE35DA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FCD3C8-2F07-5409-F011-6B7679FC69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A86CAF-BE5A-3847-686B-3A5429C8D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1773E-78D9-46F1-A9BB-5520C340BB56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CA5050-77CE-82AF-8327-328C8BDFE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297FD4-3296-4293-B0BE-D56F93F81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1A4C-E479-48C6-92E7-B47AA6FCBB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11175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EECEC-93E4-05C7-FE9F-B9B45B43C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0D9230-E917-BEE0-CEA5-8A68BF6684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152EF2-B01B-064A-13F1-6145E12DC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1773E-78D9-46F1-A9BB-5520C340BB56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68175C-76A5-3536-1304-8279B6AC5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DAC580-9EE9-F17E-AB9B-CF688D71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1A4C-E479-48C6-92E7-B47AA6FCBB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9310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F19948-C7B7-4505-7376-544194E454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3DDCEC-37E3-A46F-6920-1A448144CA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F62AC-9CB4-0C52-A9FE-24A7AFD48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1773E-78D9-46F1-A9BB-5520C340BB56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B88C0C-FA31-A188-8545-2EA7803F1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30EF4-D27B-1981-D150-35FF22346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1A4C-E479-48C6-92E7-B47AA6FCBB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4699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BFBF2-E9D3-EBA7-3874-78BA3820F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131A77-1220-6583-657C-F7A9A59B0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35F33-27F4-868F-37C2-17B156EBA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1773E-78D9-46F1-A9BB-5520C340BB56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8134DD-A52A-5CED-0237-7C358F520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C95297-32F3-1A3C-D6ED-900D13CA8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1A4C-E479-48C6-92E7-B47AA6FCBB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9988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E48B7-71C8-E26F-03D3-F236C1A7B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F4D86C-79A1-A68E-20AB-21EE9B4AD1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E8D162-9563-D73A-00C2-5F5D1E1C4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1773E-78D9-46F1-A9BB-5520C340BB56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724E43-2E63-CD49-E78E-E6D713C3D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AE70F7-62B9-D8AB-ABE4-9BA459D35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1A4C-E479-48C6-92E7-B47AA6FCBB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89099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D7E8B-2762-D19F-754C-706D68470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6FA4B-94B2-BFB3-3717-5607FE1903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37E5-4D48-E41A-B4D3-308380A5B3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640FA6-B2AB-1710-2D0A-28713B753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1773E-78D9-46F1-A9BB-5520C340BB56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562BF0-AB7B-09ED-AFF6-3171D5BAD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0212A5-9198-BA86-9C39-579E204A8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1A4C-E479-48C6-92E7-B47AA6FCBB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5693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BD1C3-58B5-1B65-A1AA-018D93291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99C640-9E05-459F-FC28-3DA8CC5A8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827A27-731B-08F1-61B3-D5D76605FD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9E9ADC-89DC-9B05-3DEE-17FA987EC5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3D8C60-AD86-E01C-D18A-C6B0A2560F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CCE138-5D93-E17B-4D54-4330F4B11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1773E-78D9-46F1-A9BB-5520C340BB56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92C749-84DC-2A61-C50B-B342D4B47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5D18D9-BB2D-1967-CFDA-D1681FBAA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1A4C-E479-48C6-92E7-B47AA6FCBB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01355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D3529-8BF2-E63C-D259-FAA0E668E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7F9DE4-4D65-E0FB-C5F4-FEC6E7574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1773E-78D9-46F1-A9BB-5520C340BB56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DA104A-F304-07EB-7953-0E8A2AED6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C5F2D5-8E71-8E9D-62A3-280E0C64F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1A4C-E479-48C6-92E7-B47AA6FCBB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5330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9E898B-14A0-AA7B-9150-C0440B4B8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1773E-78D9-46F1-A9BB-5520C340BB56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EF75A5-2CF8-A959-0CFA-B0892CA0B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CBFE3E-E4A9-8C7D-A513-996A98E80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1A4C-E479-48C6-92E7-B47AA6FCBB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40363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5F0E8-5F86-3E27-FCD3-FFA7EC686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42BD07-6B73-4037-39C6-87807E282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F6A10C-EB06-D553-94A7-81DF3D557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865B6E-0F33-F22F-2A57-09C00A050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1773E-78D9-46F1-A9BB-5520C340BB56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0607E1-4C86-2CE0-A2CD-35D8F6FA8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2249C8-B06D-D6DC-4E82-EF402CE9A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1A4C-E479-48C6-92E7-B47AA6FCBB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36959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5C3AA-7970-0A1C-DFAC-CFA7B0C4E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25B99E-9837-46EA-6433-CCF3ABC2F6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97953E-5C05-83A0-A72C-CDC6E5AD69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CC571E-4480-EBDD-346C-F53432E54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1773E-78D9-46F1-A9BB-5520C340BB56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25C90A-8E76-303B-3643-4900F399F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B77792-28AF-5AD4-1EF8-24EE3386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1A4C-E479-48C6-92E7-B47AA6FCBB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5941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4A9C60-BDB3-042A-DB9F-29409C8A5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E775CE-90AB-6C78-937F-48EB9FFD0A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3AFEBD-B19F-609A-44C9-C24F413F13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1773E-78D9-46F1-A9BB-5520C340BB56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F1B8B-F81D-22AA-DCB6-6EFDA0120F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F61B15-CAB3-1B14-7A5E-AB92BF0C50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F1A4C-E479-48C6-92E7-B47AA6FCBB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5811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FD95626-8363-49C0-B043-7B16444A0263}"/>
              </a:ext>
            </a:extLst>
          </p:cNvPr>
          <p:cNvSpPr txBox="1"/>
          <p:nvPr/>
        </p:nvSpPr>
        <p:spPr>
          <a:xfrm>
            <a:off x="2280863" y="2444040"/>
            <a:ext cx="901043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TOPIC – </a:t>
            </a:r>
            <a:r>
              <a:rPr lang="en-US" sz="20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FIVE YEAR PLANS IN INDIA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      YEAR- FIRST 	SEMESTER-4    SESSION -2021-2022</a:t>
            </a: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810F54A-B4C6-4A0C-B65C-5F43D601921D}"/>
              </a:ext>
            </a:extLst>
          </p:cNvPr>
          <p:cNvSpPr txBox="1"/>
          <p:nvPr/>
        </p:nvSpPr>
        <p:spPr>
          <a:xfrm>
            <a:off x="1140431" y="2074708"/>
            <a:ext cx="94727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PAPER NAME – </a:t>
            </a:r>
            <a:r>
              <a:rPr lang="en-U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INDIAN ECONOMIC PLANNING AND POLICY ISSUES</a:t>
            </a:r>
            <a:endParaRPr lang="en-IN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98409CA-CA73-40EC-8AA6-154D6053F0AE}"/>
              </a:ext>
            </a:extLst>
          </p:cNvPr>
          <p:cNvSpPr txBox="1"/>
          <p:nvPr/>
        </p:nvSpPr>
        <p:spPr>
          <a:xfrm>
            <a:off x="3719245" y="4068566"/>
            <a:ext cx="65857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PREPARED BY</a:t>
            </a:r>
          </a:p>
          <a:p>
            <a:r>
              <a:rPr lang="en-US" dirty="0"/>
              <a:t>DR. KAMALIKA CHAKRABORTY</a:t>
            </a:r>
          </a:p>
          <a:p>
            <a:r>
              <a:rPr lang="en-US" dirty="0"/>
              <a:t>ASSISTANT PROFESSOR (DEPARTMENT OF ECONOMICS)</a:t>
            </a:r>
          </a:p>
          <a:p>
            <a:r>
              <a:rPr lang="en-US" dirty="0"/>
              <a:t>KHATRA ADIBASI MAHAVIDYALAYA, BANKURA, WEST BENGAL</a:t>
            </a:r>
            <a:endParaRPr lang="en-IN" dirty="0"/>
          </a:p>
        </p:txBody>
      </p:sp>
      <p:pic>
        <p:nvPicPr>
          <p:cNvPr id="1026" name="Picture 2" descr="Khatra Adibasi Mahavidyalaya, Bankura, Bankura, West Bengal, India, Group  ID:- Contact Address, Phone, EMail, Website, Courses Offered, Admission">
            <a:extLst>
              <a:ext uri="{FF2B5EF4-FFF2-40B4-BE49-F238E27FC236}">
                <a16:creationId xmlns:a16="http://schemas.microsoft.com/office/drawing/2014/main" id="{D7BB7B2D-20A5-A64B-C155-974C8ECFED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471" y="159166"/>
            <a:ext cx="2138469" cy="1423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5069DDA-D5EE-D81A-DDE6-FA2C134B8390}"/>
              </a:ext>
            </a:extLst>
          </p:cNvPr>
          <p:cNvSpPr txBox="1"/>
          <p:nvPr/>
        </p:nvSpPr>
        <p:spPr>
          <a:xfrm>
            <a:off x="4356243" y="3206746"/>
            <a:ext cx="3380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DATE OF LECTURE:  8/03/2022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7DA6555-0C21-D262-5E01-4A91B125175D}"/>
              </a:ext>
            </a:extLst>
          </p:cNvPr>
          <p:cNvSpPr txBox="1"/>
          <p:nvPr/>
        </p:nvSpPr>
        <p:spPr>
          <a:xfrm>
            <a:off x="2958957" y="1712112"/>
            <a:ext cx="62364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>
                <a:latin typeface="Arial" panose="020B0604020202020204" pitchFamily="34" charset="0"/>
                <a:cs typeface="Arial" panose="020B0604020202020204" pitchFamily="34" charset="0"/>
              </a:rPr>
              <a:t>COURSE: B.Sc. (PROGRAMME) IN ECONOMICS</a:t>
            </a:r>
          </a:p>
        </p:txBody>
      </p:sp>
    </p:spTree>
    <p:extLst>
      <p:ext uri="{BB962C8B-B14F-4D97-AF65-F5344CB8AC3E}">
        <p14:creationId xmlns:p14="http://schemas.microsoft.com/office/powerpoint/2010/main" val="801883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1E5C659-460A-66D5-A68A-6B7FB6E8EBF8}"/>
              </a:ext>
            </a:extLst>
          </p:cNvPr>
          <p:cNvSpPr txBox="1"/>
          <p:nvPr/>
        </p:nvSpPr>
        <p:spPr>
          <a:xfrm>
            <a:off x="295380" y="134236"/>
            <a:ext cx="1106783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Planning Commis­sion was set up on 15 March 1950 and the plan era started from 1 April 1951 with the launch­ing of the First Five Year Plan (1951-56)</a:t>
            </a:r>
            <a:endParaRPr lang="en-IN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9759BCE-DFC1-69B2-4178-35EF18309632}"/>
              </a:ext>
            </a:extLst>
          </p:cNvPr>
          <p:cNvSpPr txBox="1"/>
          <p:nvPr/>
        </p:nvSpPr>
        <p:spPr>
          <a:xfrm>
            <a:off x="332198" y="1458931"/>
            <a:ext cx="11527604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0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bjectives of Five Year Plans in India are: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000" b="1" i="0" dirty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IN" sz="20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Economic Development</a:t>
            </a:r>
            <a:endParaRPr lang="en-US" sz="2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IN" sz="20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Increased Levels of Employment</a:t>
            </a:r>
            <a:endParaRPr lang="en-US" sz="2000" b="1" i="0" dirty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IN" sz="20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Self Sufficiency</a:t>
            </a:r>
            <a:endParaRPr lang="en-US" sz="2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IN" sz="20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Economic Stability</a:t>
            </a:r>
            <a:endParaRPr lang="en-US" sz="2000" b="1" i="0" dirty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0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Social Welfare and Provision of Efficient Social Services</a:t>
            </a:r>
            <a:endParaRPr lang="en-US" sz="2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IN" sz="20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Regional Development</a:t>
            </a:r>
            <a:endParaRPr lang="en-US" sz="2000" b="1" i="0" dirty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IN" sz="20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Comprehensive and Sustainable Development</a:t>
            </a:r>
            <a:endParaRPr lang="en-US" sz="2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IN" sz="20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Reduction in Economic Inequality</a:t>
            </a:r>
            <a:endParaRPr lang="en-US" sz="2000" b="1" i="0" dirty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IN" sz="20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Social Justice</a:t>
            </a:r>
            <a:endParaRPr lang="en-US" sz="2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IN" sz="20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Increased Standard of Living</a:t>
            </a:r>
            <a:endParaRPr lang="en-US" sz="2000" b="1" i="0" dirty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4493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4E964E7-0572-5C21-D283-9A6639AC57CC}"/>
              </a:ext>
            </a:extLst>
          </p:cNvPr>
          <p:cNvSpPr txBox="1"/>
          <p:nvPr/>
        </p:nvSpPr>
        <p:spPr>
          <a:xfrm>
            <a:off x="544530" y="595901"/>
            <a:ext cx="39228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>
                <a:latin typeface="Arial" panose="020B0604020202020204" pitchFamily="34" charset="0"/>
                <a:cs typeface="Arial" panose="020B0604020202020204" pitchFamily="34" charset="0"/>
              </a:rPr>
              <a:t>List of 5 year plans in India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D67C76-BFC2-82BB-B51C-7F316191A689}"/>
              </a:ext>
            </a:extLst>
          </p:cNvPr>
          <p:cNvSpPr txBox="1"/>
          <p:nvPr/>
        </p:nvSpPr>
        <p:spPr>
          <a:xfrm>
            <a:off x="525267" y="1243173"/>
            <a:ext cx="87458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IN" b="0" i="0" dirty="0">
                <a:solidFill>
                  <a:srgbClr val="000000"/>
                </a:solidFill>
                <a:effectLst/>
                <a:latin typeface="Linux Libertine"/>
              </a:rPr>
              <a:t>First Plan (1951–1956)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EA8C24D-35AA-E95A-E5CF-FD85BCB43BD3}"/>
              </a:ext>
            </a:extLst>
          </p:cNvPr>
          <p:cNvSpPr txBox="1"/>
          <p:nvPr/>
        </p:nvSpPr>
        <p:spPr>
          <a:xfrm>
            <a:off x="511997" y="1859667"/>
            <a:ext cx="86739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IN" b="0" i="0" dirty="0">
                <a:solidFill>
                  <a:srgbClr val="000000"/>
                </a:solidFill>
                <a:effectLst/>
                <a:latin typeface="Linux Libertine"/>
              </a:rPr>
              <a:t>Second Plan (1956–1961)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B33C93-0D49-F058-4B1E-080331615615}"/>
              </a:ext>
            </a:extLst>
          </p:cNvPr>
          <p:cNvSpPr txBox="1"/>
          <p:nvPr/>
        </p:nvSpPr>
        <p:spPr>
          <a:xfrm>
            <a:off x="472611" y="2476161"/>
            <a:ext cx="86739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IN" b="0" i="0">
                <a:solidFill>
                  <a:srgbClr val="000000"/>
                </a:solidFill>
                <a:effectLst/>
                <a:latin typeface="Linux Libertine"/>
              </a:rPr>
              <a:t>Third Plan (1961–1966)</a:t>
            </a:r>
            <a:endParaRPr lang="en-IN" b="0" i="0" dirty="0">
              <a:solidFill>
                <a:srgbClr val="000000"/>
              </a:solidFill>
              <a:effectLst/>
              <a:latin typeface="Linux Libertine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BAFF600-C62D-4C8D-3C56-C38CF30FB136}"/>
              </a:ext>
            </a:extLst>
          </p:cNvPr>
          <p:cNvSpPr txBox="1"/>
          <p:nvPr/>
        </p:nvSpPr>
        <p:spPr>
          <a:xfrm>
            <a:off x="472611" y="3092655"/>
            <a:ext cx="86739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IN" b="0" i="0" dirty="0">
                <a:solidFill>
                  <a:srgbClr val="000000"/>
                </a:solidFill>
                <a:effectLst/>
                <a:latin typeface="Linux Libertine"/>
              </a:rPr>
              <a:t>Plan Holidays (1966–1969)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AA1EB1F-79E4-4CBE-9E09-7153AA042628}"/>
              </a:ext>
            </a:extLst>
          </p:cNvPr>
          <p:cNvSpPr txBox="1"/>
          <p:nvPr/>
        </p:nvSpPr>
        <p:spPr>
          <a:xfrm>
            <a:off x="544530" y="3687381"/>
            <a:ext cx="60977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IN" b="0" i="0" dirty="0">
                <a:solidFill>
                  <a:srgbClr val="000000"/>
                </a:solidFill>
                <a:effectLst/>
                <a:latin typeface="Linux Libertine"/>
              </a:rPr>
              <a:t>Fourth Plan (1969–1974)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3C20C4F-DA9D-25F0-ED4F-BF5417276940}"/>
              </a:ext>
            </a:extLst>
          </p:cNvPr>
          <p:cNvSpPr txBox="1"/>
          <p:nvPr/>
        </p:nvSpPr>
        <p:spPr>
          <a:xfrm>
            <a:off x="522271" y="4274049"/>
            <a:ext cx="611997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IN" b="0" i="0" dirty="0">
                <a:solidFill>
                  <a:srgbClr val="000000"/>
                </a:solidFill>
                <a:effectLst/>
                <a:latin typeface="Linux Libertine"/>
              </a:rPr>
              <a:t>Fifth Plan (1974–1978)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567EC95-F21D-B1D7-18CE-691791FD2250}"/>
              </a:ext>
            </a:extLst>
          </p:cNvPr>
          <p:cNvSpPr txBox="1"/>
          <p:nvPr/>
        </p:nvSpPr>
        <p:spPr>
          <a:xfrm>
            <a:off x="522271" y="4838453"/>
            <a:ext cx="60977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IN" b="0" i="0" dirty="0">
                <a:solidFill>
                  <a:srgbClr val="000000"/>
                </a:solidFill>
                <a:effectLst/>
                <a:latin typeface="Linux Libertine"/>
              </a:rPr>
              <a:t>Rolling Plan (1978–1980)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C46AAB7-1946-C837-4FBC-D5ED69C6F4E4}"/>
              </a:ext>
            </a:extLst>
          </p:cNvPr>
          <p:cNvSpPr txBox="1"/>
          <p:nvPr/>
        </p:nvSpPr>
        <p:spPr>
          <a:xfrm>
            <a:off x="544530" y="5455443"/>
            <a:ext cx="60977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IN" b="0" i="0" dirty="0">
                <a:solidFill>
                  <a:srgbClr val="000000"/>
                </a:solidFill>
                <a:effectLst/>
                <a:latin typeface="Linux Libertine"/>
              </a:rPr>
              <a:t>Sixth Plan (1980–1985)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FE72D7-1163-91B1-156D-3552A6C40BB9}"/>
              </a:ext>
            </a:extLst>
          </p:cNvPr>
          <p:cNvSpPr txBox="1"/>
          <p:nvPr/>
        </p:nvSpPr>
        <p:spPr>
          <a:xfrm>
            <a:off x="544530" y="6077433"/>
            <a:ext cx="60977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IN" b="0" i="0" dirty="0">
                <a:solidFill>
                  <a:srgbClr val="000000"/>
                </a:solidFill>
                <a:effectLst/>
                <a:latin typeface="Linux Libertine"/>
              </a:rPr>
              <a:t>Seventh Plan (1985–1990)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7C3C1A5-3C42-38EB-5C5C-7F06C253F7C7}"/>
              </a:ext>
            </a:extLst>
          </p:cNvPr>
          <p:cNvSpPr txBox="1"/>
          <p:nvPr/>
        </p:nvSpPr>
        <p:spPr>
          <a:xfrm>
            <a:off x="4988103" y="1191009"/>
            <a:ext cx="60977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IN" b="0" i="0" dirty="0">
                <a:solidFill>
                  <a:srgbClr val="000000"/>
                </a:solidFill>
                <a:effectLst/>
                <a:latin typeface="Linux Libertine"/>
              </a:rPr>
              <a:t>Annual Plans (1990–1992)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10B32C3-5264-C44A-F92A-1F0356BEF393}"/>
              </a:ext>
            </a:extLst>
          </p:cNvPr>
          <p:cNvSpPr txBox="1"/>
          <p:nvPr/>
        </p:nvSpPr>
        <p:spPr>
          <a:xfrm>
            <a:off x="4988103" y="1853675"/>
            <a:ext cx="60977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IN" b="0" i="0" dirty="0">
                <a:solidFill>
                  <a:srgbClr val="000000"/>
                </a:solidFill>
                <a:effectLst/>
                <a:latin typeface="Linux Libertine"/>
              </a:rPr>
              <a:t>Eighth Plan (1992–1997)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F5044F3-0CCE-21E1-5253-E42BE878CEB7}"/>
              </a:ext>
            </a:extLst>
          </p:cNvPr>
          <p:cNvSpPr txBox="1"/>
          <p:nvPr/>
        </p:nvSpPr>
        <p:spPr>
          <a:xfrm>
            <a:off x="5021494" y="2464177"/>
            <a:ext cx="60977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IN" b="0" i="0">
                <a:solidFill>
                  <a:srgbClr val="000000"/>
                </a:solidFill>
                <a:effectLst/>
                <a:latin typeface="Linux Libertine"/>
              </a:rPr>
              <a:t>Ninth Plan (1997–2002)</a:t>
            </a:r>
            <a:endParaRPr lang="en-IN" b="0" i="0" dirty="0">
              <a:solidFill>
                <a:srgbClr val="000000"/>
              </a:solidFill>
              <a:effectLst/>
              <a:latin typeface="Linux Libertine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6D70D27-AE8C-46A1-EB8F-CEA346A41C9B}"/>
              </a:ext>
            </a:extLst>
          </p:cNvPr>
          <p:cNvSpPr txBox="1"/>
          <p:nvPr/>
        </p:nvSpPr>
        <p:spPr>
          <a:xfrm>
            <a:off x="5021494" y="3073797"/>
            <a:ext cx="60977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IN" b="0" i="0" dirty="0">
                <a:solidFill>
                  <a:srgbClr val="000000"/>
                </a:solidFill>
                <a:effectLst/>
                <a:latin typeface="Linux Libertine"/>
              </a:rPr>
              <a:t>Tenth Plan (2002–2007)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7263D35-A1B5-E3BF-85F2-3507BC05770D}"/>
              </a:ext>
            </a:extLst>
          </p:cNvPr>
          <p:cNvSpPr txBox="1"/>
          <p:nvPr/>
        </p:nvSpPr>
        <p:spPr>
          <a:xfrm>
            <a:off x="5093413" y="3668524"/>
            <a:ext cx="60977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IN" b="0" i="0" dirty="0">
                <a:solidFill>
                  <a:srgbClr val="000000"/>
                </a:solidFill>
                <a:effectLst/>
                <a:latin typeface="Linux Libertine"/>
              </a:rPr>
              <a:t>Eleventh Plan (2007–2012)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66C3A58-95C3-C5F7-9519-2C843436F978}"/>
              </a:ext>
            </a:extLst>
          </p:cNvPr>
          <p:cNvSpPr txBox="1"/>
          <p:nvPr/>
        </p:nvSpPr>
        <p:spPr>
          <a:xfrm>
            <a:off x="5093414" y="4221463"/>
            <a:ext cx="60977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IN" b="0" i="0" dirty="0">
                <a:solidFill>
                  <a:srgbClr val="000000"/>
                </a:solidFill>
                <a:effectLst/>
                <a:latin typeface="Linux Libertine"/>
              </a:rPr>
              <a:t>Twelfth Plan (2012–2017)</a:t>
            </a:r>
          </a:p>
        </p:txBody>
      </p:sp>
    </p:spTree>
    <p:extLst>
      <p:ext uri="{BB962C8B-B14F-4D97-AF65-F5344CB8AC3E}">
        <p14:creationId xmlns:p14="http://schemas.microsoft.com/office/powerpoint/2010/main" val="407660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F57ECA0-D407-312D-29A6-EEB8748C36EB}"/>
              </a:ext>
            </a:extLst>
          </p:cNvPr>
          <p:cNvSpPr txBox="1"/>
          <p:nvPr/>
        </p:nvSpPr>
        <p:spPr>
          <a:xfrm>
            <a:off x="452062" y="615413"/>
            <a:ext cx="11507057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ACHIEVEMENTS OF FIVE YEAR PLANS</a:t>
            </a:r>
          </a:p>
          <a:p>
            <a:pPr algn="just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Replacing the planning commission by NITI-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Ayog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Increase in NI </a:t>
            </a:r>
          </a:p>
          <a:p>
            <a:pPr algn="just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Increase in PCI</a:t>
            </a:r>
          </a:p>
          <a:p>
            <a:pPr algn="just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Development of economic infrastructure(transportation, communication, power generation </a:t>
            </a:r>
          </a:p>
          <a:p>
            <a:pPr algn="just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etc.)</a:t>
            </a:r>
          </a:p>
          <a:p>
            <a:pPr algn="just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Development of social infrastructure ( education, health etc.)</a:t>
            </a:r>
          </a:p>
          <a:p>
            <a:pPr algn="just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 Development of basic and capital goods industries</a:t>
            </a:r>
          </a:p>
          <a:p>
            <a:pPr algn="just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6. Development in agriculture sector and green revolution </a:t>
            </a:r>
          </a:p>
          <a:p>
            <a:pPr algn="just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7. Growth of the public sector</a:t>
            </a:r>
          </a:p>
          <a:p>
            <a:pPr algn="just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8. Modernization of the Indian economy</a:t>
            </a:r>
          </a:p>
          <a:p>
            <a:pPr algn="just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9. Improvement in the quality of the life of the people</a:t>
            </a:r>
          </a:p>
          <a:p>
            <a:pPr algn="just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10. Increase in investment (physical capital and human capital)</a:t>
            </a:r>
          </a:p>
          <a:p>
            <a:pPr algn="just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11. Distributive Justice</a:t>
            </a:r>
          </a:p>
          <a:p>
            <a:pPr algn="just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Can be analyzed in 3 sectors</a:t>
            </a:r>
          </a:p>
          <a:p>
            <a:pPr algn="just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Agrarian sector</a:t>
            </a:r>
          </a:p>
          <a:p>
            <a:pPr algn="just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Industrial sector</a:t>
            </a:r>
          </a:p>
          <a:p>
            <a:pPr algn="just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Balanced regional development</a:t>
            </a:r>
          </a:p>
          <a:p>
            <a:pPr algn="just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12. Self-reliance</a:t>
            </a:r>
          </a:p>
        </p:txBody>
      </p:sp>
    </p:spTree>
    <p:extLst>
      <p:ext uri="{BB962C8B-B14F-4D97-AF65-F5344CB8AC3E}">
        <p14:creationId xmlns:p14="http://schemas.microsoft.com/office/powerpoint/2010/main" val="1032142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2FCFDDE-7A3F-1EC0-818D-58D84CC6624B}"/>
              </a:ext>
            </a:extLst>
          </p:cNvPr>
          <p:cNvSpPr txBox="1"/>
          <p:nvPr/>
        </p:nvSpPr>
        <p:spPr>
          <a:xfrm>
            <a:off x="780836" y="476913"/>
            <a:ext cx="1060293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FAILURES OF FIVE YEAR PLANS </a:t>
            </a:r>
          </a:p>
          <a:p>
            <a:pPr algn="just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Inappropriate plan modeling</a:t>
            </a:r>
          </a:p>
          <a:p>
            <a:pPr algn="just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Institutional failures</a:t>
            </a:r>
          </a:p>
          <a:p>
            <a:pPr algn="just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goal confusing</a:t>
            </a:r>
          </a:p>
          <a:p>
            <a:pPr algn="just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mis-targeting</a:t>
            </a:r>
          </a:p>
          <a:p>
            <a:pPr algn="just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negative loops</a:t>
            </a:r>
          </a:p>
          <a:p>
            <a:pPr algn="just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absence of financial strategy</a:t>
            </a:r>
          </a:p>
          <a:p>
            <a:pPr algn="just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over emphasis on investment</a:t>
            </a:r>
          </a:p>
          <a:p>
            <a:pPr algn="just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 neglect of employment generation</a:t>
            </a:r>
          </a:p>
          <a:p>
            <a:pPr algn="just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6. failures in industrial strategy</a:t>
            </a:r>
          </a:p>
          <a:p>
            <a:pPr algn="just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7. neglect of social justice</a:t>
            </a:r>
          </a:p>
          <a:p>
            <a:pPr algn="just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8. implemental failures</a:t>
            </a:r>
          </a:p>
          <a:p>
            <a:pPr algn="just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9. absence of a link between priorities and policies</a:t>
            </a:r>
          </a:p>
          <a:p>
            <a:pPr algn="just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10. no substantial increase in standard of living</a:t>
            </a:r>
          </a:p>
          <a:p>
            <a:pPr algn="just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11. rise in prices</a:t>
            </a:r>
          </a:p>
          <a:p>
            <a:pPr algn="just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12. increase in unemployment</a:t>
            </a:r>
          </a:p>
          <a:p>
            <a:pPr algn="just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13. inadequate increase in production</a:t>
            </a:r>
          </a:p>
          <a:p>
            <a:pPr algn="just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14. inadequate development of infrastructure</a:t>
            </a:r>
          </a:p>
          <a:p>
            <a:pPr algn="just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15. inefficient administration</a:t>
            </a:r>
          </a:p>
          <a:p>
            <a:pPr algn="just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16. high capital output ratio( it is the amount of capital needed to produce one unit of output</a:t>
            </a:r>
          </a:p>
        </p:txBody>
      </p:sp>
    </p:spTree>
    <p:extLst>
      <p:ext uri="{BB962C8B-B14F-4D97-AF65-F5344CB8AC3E}">
        <p14:creationId xmlns:p14="http://schemas.microsoft.com/office/powerpoint/2010/main" val="1365833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472A91F-A19D-3A9A-9A16-1426AD38205D}"/>
              </a:ext>
            </a:extLst>
          </p:cNvPr>
          <p:cNvSpPr txBox="1"/>
          <p:nvPr/>
        </p:nvSpPr>
        <p:spPr>
          <a:xfrm>
            <a:off x="4939305" y="2628781"/>
            <a:ext cx="2313390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THANK YOU</a:t>
            </a:r>
            <a:endParaRPr kumimoji="0" lang="en-IN" sz="2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0849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473</Words>
  <Application>Microsoft Office PowerPoint</Application>
  <PresentationFormat>Widescreen</PresentationFormat>
  <Paragraphs>81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Linux Libertine</vt:lpstr>
      <vt:lpstr>Roboto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Kamalika Chakraborty</dc:creator>
  <cp:lastModifiedBy>Kamalika Chakraborty</cp:lastModifiedBy>
  <cp:revision>2</cp:revision>
  <dcterms:created xsi:type="dcterms:W3CDTF">2023-01-08T17:50:25Z</dcterms:created>
  <dcterms:modified xsi:type="dcterms:W3CDTF">2023-01-08T18:32:29Z</dcterms:modified>
</cp:coreProperties>
</file>